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317" r:id="rId4"/>
    <p:sldId id="281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484" autoAdjust="0"/>
  </p:normalViewPr>
  <p:slideViewPr>
    <p:cSldViewPr snapToGrid="0">
      <p:cViewPr varScale="1">
        <p:scale>
          <a:sx n="88" d="100"/>
          <a:sy n="88" d="100"/>
        </p:scale>
        <p:origin x="1469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Quick summary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3k hrs of sun per </a:t>
            </a:r>
            <a:r>
              <a:rPr lang="en-GB" dirty="0" err="1"/>
              <a:t>yr</a:t>
            </a:r>
            <a:r>
              <a:rPr lang="en-GB" dirty="0"/>
              <a:t>  which makes it twice the average of </a:t>
            </a:r>
            <a:r>
              <a:rPr lang="en-GB" dirty="0" err="1"/>
              <a:t>eu</a:t>
            </a:r>
            <a:r>
              <a:rPr lang="en-GB" dirty="0"/>
              <a:t> cities. Hence Malta is much more likely to experience severe UHI than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Mention parts only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using the European Space Agency’s public database, remote sensing products ranging from March till August from 2019 up till 2021 were downloaded.</a:t>
            </a:r>
            <a:br>
              <a:rPr lang="en-GB" dirty="0"/>
            </a:br>
            <a:r>
              <a:rPr lang="en-GB" dirty="0"/>
              <a:t>These products were specifically chosen due to their orbital timing during the early hrs in morning which count as night time products. This was done to better visualise UHI effects.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how the products were downloaded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Growing URBAN population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Population growth causing effects that are starting to bite back at us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Malta vs Urban density and lack of planning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Slight decrease in uptrend was noticed throughout the year 2020 - This means that daily human activities, although not enough to reverse the uptrend immediately, are also part of the bigger picture when studying UHI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Increase in temperature equal for both the Rural and Urban areas -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downtrend in NDVI could be explained by the increasing development the island is experiencing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UHI exists</a:t>
            </a:r>
          </a:p>
          <a:p>
            <a:pPr lvl="0"/>
            <a:r>
              <a:rPr lang="en-GB" b="1" dirty="0"/>
              <a:t>Peak LST in summer</a:t>
            </a:r>
          </a:p>
          <a:p>
            <a:pPr lvl="0"/>
            <a:r>
              <a:rPr lang="en-GB" b="1" dirty="0"/>
              <a:t>Lowest NDVI in summer</a:t>
            </a:r>
          </a:p>
          <a:p>
            <a:pPr lvl="0"/>
            <a:r>
              <a:rPr lang="en-GB" b="1" dirty="0"/>
              <a:t>Vice versa for winter</a:t>
            </a:r>
          </a:p>
          <a:p>
            <a:pPr lvl="0"/>
            <a:r>
              <a:rPr lang="en-GB" b="1" dirty="0"/>
              <a:t>Maltese geography might affect results since it is surrounded by the sea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why you are explaining Urban areas: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Definition is flexible according to country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Relevance for lit review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1. An urban heat island, or UHI, is 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metropolitan area that's a lot warmer than the rural areas surrounding it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Heat is created by energy from all the people, cars, buses, and trains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is cited that the major contributor to the UHI effect is the decrease of heat stored in the soil and vegetation in urban areas (Carlson et al. 1981).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2. studies observed that there was a significant difference between air temperature recorded at urban areas with those located in rural regions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3. UHI stems from the changing nature of our urban cities, the result of a decrease in vegetation, higher prevalence of dark surface and an increase in anthropogenic heat production 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Remote Sensing accuracy and precision was investigated in a study by Hidalgo Garcia, by gathering temperature readings from in situ measurements and comparing them with the processes values from </a:t>
            </a:r>
            <a:r>
              <a:rPr lang="en-GB" dirty="0" err="1"/>
              <a:t>LandSat</a:t>
            </a:r>
            <a:r>
              <a:rPr lang="en-GB" dirty="0"/>
              <a:t> 8 and Sentinel 3 products</a:t>
            </a:r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Since a lot of literature focuses and adapts its methodology according to the individual study areas, a new standard methodology was proposed and tested on over 71 different cities and urban areas.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includes the calculation of SUHI: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 : which can be described as thermal differences between the maximum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SUHIMEAN : mean LST of the urban area and the LST surrounding area respectively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920461000034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48009"/>
            <a:ext cx="441735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Climate*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99" y="1720555"/>
            <a:ext cx="4315804" cy="2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326" y="1722685"/>
            <a:ext cx="8520600" cy="3416400"/>
          </a:xfrm>
        </p:spPr>
        <p:txBody>
          <a:bodyPr/>
          <a:lstStyle/>
          <a:p>
            <a:r>
              <a:rPr lang="en-GB" dirty="0"/>
              <a:t>Dataset collection.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Dataset Processing.</a:t>
            </a:r>
            <a:br>
              <a:rPr lang="en-GB" dirty="0"/>
            </a:br>
            <a:endParaRPr lang="en-GB" dirty="0"/>
          </a:p>
          <a:p>
            <a:r>
              <a:rPr lang="en-GB" dirty="0"/>
              <a:t>Extraction and Manipulation of data.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03" y="1037791"/>
            <a:ext cx="4260300" cy="40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Sentinel-3 mission.</a:t>
            </a:r>
          </a:p>
          <a:p>
            <a:endParaRPr lang="en-GB" dirty="0"/>
          </a:p>
          <a:p>
            <a:r>
              <a:rPr lang="en-GB" dirty="0"/>
              <a:t>Products range from the months of </a:t>
            </a:r>
            <a:r>
              <a:rPr lang="en-GB" b="1" dirty="0"/>
              <a:t>March</a:t>
            </a:r>
            <a:r>
              <a:rPr lang="en-GB" dirty="0"/>
              <a:t> till </a:t>
            </a:r>
            <a:r>
              <a:rPr lang="en-GB" b="1" dirty="0"/>
              <a:t>August</a:t>
            </a:r>
            <a:r>
              <a:rPr lang="en-GB" dirty="0"/>
              <a:t>, from </a:t>
            </a:r>
            <a:r>
              <a:rPr lang="en-GB" b="1" dirty="0"/>
              <a:t>2019</a:t>
            </a:r>
            <a:r>
              <a:rPr lang="en-GB" dirty="0"/>
              <a:t> up until </a:t>
            </a:r>
            <a:r>
              <a:rPr lang="en-GB" b="1" dirty="0"/>
              <a:t>2021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Night-time</a:t>
            </a:r>
            <a:r>
              <a:rPr lang="en-GB" dirty="0"/>
              <a:t> remote-sensed products have been used.</a:t>
            </a:r>
          </a:p>
          <a:p>
            <a:endParaRPr lang="en-GB" dirty="0"/>
          </a:p>
          <a:p>
            <a:r>
              <a:rPr lang="en-GB" dirty="0"/>
              <a:t>A total of </a:t>
            </a:r>
            <a:r>
              <a:rPr lang="en-GB" b="1" dirty="0"/>
              <a:t>74</a:t>
            </a:r>
            <a:r>
              <a:rPr lang="en-GB" dirty="0"/>
              <a:t>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531C3-59C0-2A7B-F62B-E2B9ACA4B1D4}"/>
              </a:ext>
            </a:extLst>
          </p:cNvPr>
          <p:cNvSpPr txBox="1"/>
          <p:nvPr/>
        </p:nvSpPr>
        <p:spPr>
          <a:xfrm>
            <a:off x="318574" y="4620280"/>
            <a:ext cx="7404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https://www.espon.eu/sites/default/files/attachments/fr-1.1.1_revised-full_0.pdf</a:t>
            </a:r>
            <a:br>
              <a:rPr lang="en-GB" dirty="0"/>
            </a:br>
            <a:r>
              <a:rPr lang="en-GB" dirty="0"/>
              <a:t>https://ec.europa.eu/regional_policy/sources/docoffic/official/reports/coheter/coheter_en.pdf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FA8D7-F873-3182-CA6E-A1BB82363015}"/>
              </a:ext>
            </a:extLst>
          </p:cNvPr>
          <p:cNvSpPr txBox="1"/>
          <p:nvPr/>
        </p:nvSpPr>
        <p:spPr>
          <a:xfrm>
            <a:off x="5026362" y="3889179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https://maps.elie.ucl.ac.be/CCI/viewer</a:t>
            </a:r>
          </a:p>
        </p:txBody>
      </p:sp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Malta’s Urban area</a:t>
            </a: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Malta’s Rural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63" y="2912295"/>
            <a:ext cx="3387071" cy="20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year*.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CD8823-02D3-00D0-8E6D-60AA5383CE13}"/>
              </a:ext>
            </a:extLst>
          </p:cNvPr>
          <p:cNvSpPr txBox="1"/>
          <p:nvPr/>
        </p:nvSpPr>
        <p:spPr>
          <a:xfrm>
            <a:off x="792480" y="4835723"/>
            <a:ext cx="7319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*https://data.worldbank.org/topic/urban-development?end=2018&amp;locations=MT&amp;start=1998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Research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Urban Heat Island(UHI) effect in Malta?</a:t>
            </a:r>
            <a:br>
              <a:rPr lang="en-GB" sz="1600" b="0" i="0" dirty="0">
                <a:effectLst/>
                <a:latin typeface="Arial" panose="020B0604020202020204" pitchFamily="34" charset="0"/>
              </a:rPr>
            </a:b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  <a:br>
              <a:rPr lang="en-GB" sz="1600" b="0" i="0" dirty="0">
                <a:effectLst/>
                <a:latin typeface="Arial" panose="020B0604020202020204" pitchFamily="34" charset="0"/>
              </a:rPr>
            </a:br>
            <a:endParaRPr lang="en-GB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br>
              <a:rPr lang="en-GB" b="0" i="0" dirty="0">
                <a:effectLst/>
                <a:latin typeface="Arial" panose="020B0604020202020204" pitchFamily="34" charset="0"/>
              </a:rPr>
            </a:b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350637" cy="3344411"/>
          </a:xfrm>
        </p:spPr>
        <p:txBody>
          <a:bodyPr/>
          <a:lstStyle/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A. J. (2003), ‘Two decades of urban climate research: a review of turbulence,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exchanges of energy and water, and the urban heat island.’, International journal of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climatology 23, 1–26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Nakayama, T. &amp; Fujita, T. (2010), ‘Cooling effect of water-holding pavements made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of new materials on water and heat budgets in urban areas’, Landscape and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Planning 96(2), 57–67.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GB" sz="1000" b="0" i="0" dirty="0">
                <a:effectLst/>
                <a:latin typeface="Arial" panose="020B0604020202020204" pitchFamily="34" charset="0"/>
                <a:hlinkClick r:id="rId3"/>
              </a:rPr>
              <a:t>https://www.sciencedirect.com/science/article/pii/S0169204610000344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Karl, T. R., Diaz, H. F.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Kukla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G. (1988), ‘Urbanization: Its detection and effect in the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united states climate record.’, Journal of Climate 1, 1099–1123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Landsberg, H. (1981), in ‘The Urban Climate’, Academic Press, New York, NY, USA.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Roth, M.,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Oke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T. R. &amp; Emery, W. J. (1989), ‘Satellite-derived urban heat islands from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three coastal cities and the utilization of such data in urban climatology’, International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Journal of Remote Sensing 10, 1699–1720.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Hidalgo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Garc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D. &amp; Arco D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ıaz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(2021), ‘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of the urban heat island on local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climatic zones of a city using sentinel 3 images: Urban determining factors’,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Climate 37, 100840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A.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I. (2020), ‘A methodology for comparing the surface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heat island in selected urban agglomerations around the world from sentinel-3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slstr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data’, Remote Sensing 12(12), 2052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r>
              <a:rPr lang="en-GB" dirty="0"/>
              <a:t>Very high </a:t>
            </a:r>
            <a:r>
              <a:rPr lang="en-GB" b="1" dirty="0"/>
              <a:t>Land Surface Temperature</a:t>
            </a:r>
            <a:r>
              <a:rPr lang="en-GB" dirty="0"/>
              <a:t>(LST) values and low NDVI values between June - August.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Lower LST values and Higher </a:t>
            </a:r>
            <a:r>
              <a:rPr lang="en-GB" b="1" dirty="0"/>
              <a:t>Normalised Difference Value Index</a:t>
            </a:r>
            <a:r>
              <a:rPr lang="en-GB" dirty="0"/>
              <a:t>(NDVI) values during March - May.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influence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3494029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90" y="1039236"/>
            <a:ext cx="5357388" cy="41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7" y="3478099"/>
            <a:ext cx="3982006" cy="15813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</a:t>
            </a:r>
            <a:r>
              <a:rPr lang="en-GB" b="1" i="0" dirty="0">
                <a:effectLst/>
                <a:latin typeface="Arial" panose="020B0604020202020204" pitchFamily="34" charset="0"/>
              </a:rPr>
              <a:t>Surface Urban Heat Island</a:t>
            </a:r>
            <a:r>
              <a:rPr lang="en-GB" i="0" dirty="0">
                <a:effectLst/>
                <a:latin typeface="Arial" panose="020B0604020202020204" pitchFamily="34" charset="0"/>
              </a:rPr>
              <a:t>(</a:t>
            </a:r>
            <a:r>
              <a:rPr lang="en-GB" b="0" i="0" dirty="0">
                <a:effectLst/>
                <a:latin typeface="Arial" panose="020B0604020202020204" pitchFamily="34" charset="0"/>
              </a:rPr>
              <a:t>SUHI)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</a:t>
            </a:r>
            <a:r>
              <a:rPr lang="en-GB" b="1" i="0" dirty="0">
                <a:effectLst/>
                <a:latin typeface="Arial" panose="020B0604020202020204" pitchFamily="34" charset="0"/>
              </a:rPr>
              <a:t>night-time</a:t>
            </a:r>
            <a:r>
              <a:rPr lang="en-GB" b="0" i="0" dirty="0"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</a:t>
            </a:r>
            <a:r>
              <a:rPr lang="en-GB" b="1" i="0" dirty="0">
                <a:effectLst/>
                <a:latin typeface="Arial" panose="020B0604020202020204" pitchFamily="34" charset="0"/>
              </a:rPr>
              <a:t>71</a:t>
            </a:r>
            <a:r>
              <a:rPr lang="en-GB" b="0" i="0" dirty="0">
                <a:effectLst/>
                <a:latin typeface="Arial" panose="020B0604020202020204" pitchFamily="34" charset="0"/>
              </a:rPr>
              <a:t>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2358</Words>
  <Application>Microsoft Office PowerPoint</Application>
  <PresentationFormat>On-screen Show (16:9)</PresentationFormat>
  <Paragraphs>269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Lato</vt:lpstr>
      <vt:lpstr>arial</vt:lpstr>
      <vt:lpstr>Raleway</vt:lpstr>
      <vt:lpstr>arial</vt:lpstr>
      <vt:lpstr>Courier New</vt:lpstr>
      <vt:lpstr>Simple Light</vt:lpstr>
      <vt:lpstr>Research on Remote Sensing Applications in Malta</vt:lpstr>
      <vt:lpstr>Problem Definition</vt:lpstr>
      <vt:lpstr>Research Questions</vt:lpstr>
      <vt:lpstr>Hypothesis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Massimo Darmanin</cp:lastModifiedBy>
  <cp:revision>211</cp:revision>
  <dcterms:modified xsi:type="dcterms:W3CDTF">2022-06-14T09:03:15Z</dcterms:modified>
</cp:coreProperties>
</file>